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77" r:id="rId6"/>
    <p:sldId id="260" r:id="rId7"/>
    <p:sldId id="261" r:id="rId8"/>
    <p:sldId id="263" r:id="rId9"/>
    <p:sldId id="265" r:id="rId10"/>
    <p:sldId id="266" r:id="rId11"/>
    <p:sldId id="267" r:id="rId12"/>
    <p:sldId id="268" r:id="rId13"/>
    <p:sldId id="278" r:id="rId14"/>
    <p:sldId id="264" r:id="rId15"/>
    <p:sldId id="279" r:id="rId16"/>
    <p:sldId id="269"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sorterViewPr>
    <p:cViewPr>
      <p:scale>
        <a:sx n="100" d="100"/>
        <a:sy n="100" d="100"/>
      </p:scale>
      <p:origin x="0" y="-23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Date Placeholder 27"/>
          <p:cNvSpPr>
            <a:spLocks noGrp="1"/>
          </p:cNvSpPr>
          <p:nvPr>
            <p:ph type="dt" sz="half" idx="10"/>
          </p:nvPr>
        </p:nvSpPr>
        <p:spPr>
          <a:xfrm>
            <a:off x="7353287" y="2931219"/>
            <a:ext cx="960120" cy="457200"/>
          </a:xfrm>
        </p:spPr>
        <p:txBody>
          <a:bodyPr/>
          <a:lstStyle>
            <a:lvl1pPr>
              <a:defRPr>
                <a:solidFill>
                  <a:schemeClr val="bg1"/>
                </a:solidFill>
              </a:defRPr>
            </a:lvl1pPr>
          </a:lstStyle>
          <a:p>
            <a:fld id="{1E9B77C5-DA99-4143-AB3D-C0CC2F06ED7F}" type="datetimeFigureOut">
              <a:rPr lang="en-US" smtClean="0"/>
              <a:t>9/14/2017</a:t>
            </a:fld>
            <a:endParaRPr lang="en-US" dirty="0"/>
          </a:p>
        </p:txBody>
      </p:sp>
      <p:sp>
        <p:nvSpPr>
          <p:cNvPr id="17" name="Footer Placeholder 16"/>
          <p:cNvSpPr>
            <a:spLocks noGrp="1"/>
          </p:cNvSpPr>
          <p:nvPr>
            <p:ph type="ftr" sz="quarter" idx="11"/>
          </p:nvPr>
        </p:nvSpPr>
        <p:spPr>
          <a:xfrm>
            <a:off x="6057887" y="2930267"/>
            <a:ext cx="1295400" cy="457200"/>
          </a:xfrm>
        </p:spPr>
        <p:txBody>
          <a:bodyPr/>
          <a:lstStyle>
            <a:lvl1pPr>
              <a:defRPr>
                <a:solidFill>
                  <a:schemeClr val="bg1"/>
                </a:solidFill>
              </a:defRPr>
            </a:lvl1pPr>
          </a:lstStyle>
          <a:p>
            <a:endParaRPr lang="en-US" dirty="0"/>
          </a:p>
        </p:txBody>
      </p:sp>
      <p:sp>
        <p:nvSpPr>
          <p:cNvPr id="29" name="Slide Number Placeholder 28"/>
          <p:cNvSpPr>
            <a:spLocks noGrp="1"/>
          </p:cNvSpPr>
          <p:nvPr>
            <p:ph type="sldNum" sz="quarter" idx="12"/>
          </p:nvPr>
        </p:nvSpPr>
        <p:spPr>
          <a:xfrm>
            <a:off x="8320089" y="361748"/>
            <a:ext cx="747712" cy="365760"/>
          </a:xfrm>
        </p:spPr>
        <p:txBody>
          <a:bodyPr/>
          <a:lstStyle>
            <a:lvl1pPr algn="r">
              <a:defRPr sz="1800">
                <a:solidFill>
                  <a:schemeClr val="bg1"/>
                </a:solidFill>
              </a:defRPr>
            </a:lvl1pPr>
          </a:lstStyle>
          <a:p>
            <a:fld id="{CBC46B92-6CF0-4E6C-BDF2-EB532259545C}" type="slidenum">
              <a:rPr lang="en-US" smtClean="0"/>
              <a:t>‹#›</a:t>
            </a:fld>
            <a:endParaRPr lang="en-US" dirty="0"/>
          </a:p>
        </p:txBody>
      </p:sp>
      <p:sp>
        <p:nvSpPr>
          <p:cNvPr id="9" name="Subtitle 8"/>
          <p:cNvSpPr>
            <a:spLocks noGrp="1"/>
          </p:cNvSpPr>
          <p:nvPr>
            <p:ph type="subTitle" idx="1"/>
          </p:nvPr>
        </p:nvSpPr>
        <p:spPr>
          <a:xfrm>
            <a:off x="457200" y="2624917"/>
            <a:ext cx="5435600" cy="1752600"/>
          </a:xfrm>
        </p:spPr>
        <p:txBody>
          <a:bodyPr/>
          <a:lstStyle>
            <a:lvl1pPr marL="64008" indent="0" algn="l">
              <a:buNone/>
              <a:defRPr sz="2400">
                <a:solidFill>
                  <a:schemeClr val="accent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8" name="Title 7"/>
          <p:cNvSpPr>
            <a:spLocks noGrp="1"/>
          </p:cNvSpPr>
          <p:nvPr>
            <p:ph type="ctrTitle"/>
          </p:nvPr>
        </p:nvSpPr>
        <p:spPr>
          <a:xfrm>
            <a:off x="457200" y="1126868"/>
            <a:ext cx="8458200" cy="1470025"/>
          </a:xfrm>
        </p:spPr>
        <p:txBody>
          <a:bodyPr anchor="b"/>
          <a:lstStyle>
            <a:lvl1pPr>
              <a:defRPr sz="4400">
                <a:solidFill>
                  <a:schemeClr val="bg1"/>
                </a:solidFill>
              </a:defRPr>
            </a:lvl1pPr>
          </a:lstStyle>
          <a:p>
            <a:r>
              <a:rPr kumimoji="0" lang="en-US"/>
              <a:t>Click to edit Master title style</a:t>
            </a:r>
          </a:p>
        </p:txBody>
      </p:sp>
    </p:spTree>
    <p:extLst>
      <p:ext uri="{BB962C8B-B14F-4D97-AF65-F5344CB8AC3E}">
        <p14:creationId xmlns:p14="http://schemas.microsoft.com/office/powerpoint/2010/main" val="136023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E9B77C5-DA99-4143-AB3D-C0CC2F06ED7F}" type="datetimeFigureOut">
              <a:rPr lang="en-US" smtClean="0"/>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C46B92-6CF0-4E6C-BDF2-EB532259545C}" type="slidenum">
              <a:rPr lang="en-US" smtClean="0"/>
              <a:t>‹#›</a:t>
            </a:fld>
            <a:endParaRPr lang="en-US" dirty="0"/>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3524232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E9B77C5-DA99-4143-AB3D-C0CC2F06ED7F}" type="datetimeFigureOut">
              <a:rPr lang="en-US" smtClean="0"/>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C46B92-6CF0-4E6C-BDF2-EB532259545C}" type="slidenum">
              <a:rPr lang="en-US" smtClean="0"/>
              <a:t>‹#›</a:t>
            </a:fld>
            <a:endParaRPr lang="en-US" dirty="0"/>
          </a:p>
        </p:txBody>
      </p:sp>
      <p:sp>
        <p:nvSpPr>
          <p:cNvPr id="3" name="Vertical Text Placeholder 2"/>
          <p:cNvSpPr>
            <a:spLocks noGrp="1"/>
          </p:cNvSpPr>
          <p:nvPr>
            <p:ph type="body" orient="vert" idx="1"/>
          </p:nvPr>
        </p:nvSpPr>
        <p:spPr>
          <a:xfrm>
            <a:off x="457200" y="1143001"/>
            <a:ext cx="6248400" cy="519042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Vertical Title 1"/>
          <p:cNvSpPr>
            <a:spLocks noGrp="1"/>
          </p:cNvSpPr>
          <p:nvPr>
            <p:ph type="title" orient="vert"/>
          </p:nvPr>
        </p:nvSpPr>
        <p:spPr>
          <a:xfrm>
            <a:off x="6781800" y="1143001"/>
            <a:ext cx="1905000" cy="5190423"/>
          </a:xfrm>
        </p:spPr>
        <p:txBody>
          <a:bodyPr vert="eaVert"/>
          <a:lstStyle/>
          <a:p>
            <a:r>
              <a:rPr kumimoji="0" lang="en-US"/>
              <a:t>Click to edit Master title style</a:t>
            </a:r>
          </a:p>
        </p:txBody>
      </p:sp>
    </p:spTree>
    <p:extLst>
      <p:ext uri="{BB962C8B-B14F-4D97-AF65-F5344CB8AC3E}">
        <p14:creationId xmlns:p14="http://schemas.microsoft.com/office/powerpoint/2010/main" val="204863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Date Placeholder 13"/>
          <p:cNvSpPr>
            <a:spLocks noGrp="1"/>
          </p:cNvSpPr>
          <p:nvPr>
            <p:ph type="dt" sz="half" idx="2"/>
          </p:nvPr>
        </p:nvSpPr>
        <p:spPr>
          <a:xfrm>
            <a:off x="6586536" y="432590"/>
            <a:ext cx="957264" cy="457200"/>
          </a:xfrm>
          <a:prstGeom prst="rect">
            <a:avLst/>
          </a:prstGeom>
        </p:spPr>
        <p:txBody>
          <a:bodyPr vert="horz"/>
          <a:lstStyle>
            <a:lvl1pPr algn="l" eaLnBrk="1" latinLnBrk="0" hangingPunct="1">
              <a:defRPr kumimoji="0" sz="800">
                <a:solidFill>
                  <a:schemeClr val="tx1"/>
                </a:solidFill>
              </a:defRPr>
            </a:lvl1pPr>
          </a:lstStyle>
          <a:p>
            <a:fld id="{1E9B77C5-DA99-4143-AB3D-C0CC2F06ED7F}" type="datetimeFigureOut">
              <a:rPr lang="en-US" smtClean="0"/>
              <a:t>9/14/2017</a:t>
            </a:fld>
            <a:endParaRPr lang="en-US" dirty="0"/>
          </a:p>
        </p:txBody>
      </p:sp>
      <p:sp>
        <p:nvSpPr>
          <p:cNvPr id="8" name="Footer Placeholder 2"/>
          <p:cNvSpPr>
            <a:spLocks noGrp="1"/>
          </p:cNvSpPr>
          <p:nvPr>
            <p:ph type="ftr" sz="quarter" idx="3"/>
          </p:nvPr>
        </p:nvSpPr>
        <p:spPr>
          <a:xfrm>
            <a:off x="5257800" y="432590"/>
            <a:ext cx="1325880" cy="457200"/>
          </a:xfrm>
          <a:prstGeom prst="rect">
            <a:avLst/>
          </a:prstGeom>
        </p:spPr>
        <p:txBody>
          <a:bodyPr vert="horz"/>
          <a:lstStyle>
            <a:lvl1pPr algn="r" eaLnBrk="1" latinLnBrk="0" hangingPunct="1">
              <a:defRPr kumimoji="0" sz="800">
                <a:solidFill>
                  <a:schemeClr val="tx1"/>
                </a:solidFill>
              </a:defRPr>
            </a:lvl1pPr>
          </a:lstStyle>
          <a:p>
            <a:endParaRPr lang="en-US" dirty="0"/>
          </a:p>
        </p:txBody>
      </p:sp>
      <p:sp>
        <p:nvSpPr>
          <p:cNvPr id="9" name="Slide Number Placeholder 22"/>
          <p:cNvSpPr>
            <a:spLocks noGrp="1"/>
          </p:cNvSpPr>
          <p:nvPr>
            <p:ph type="sldNum" sz="quarter" idx="4"/>
          </p:nvPr>
        </p:nvSpPr>
        <p:spPr>
          <a:xfrm>
            <a:off x="8174736" y="329018"/>
            <a:ext cx="762000" cy="365760"/>
          </a:xfrm>
          <a:prstGeom prst="rect">
            <a:avLst/>
          </a:prstGeom>
        </p:spPr>
        <p:txBody>
          <a:bodyPr vert="horz" anchor="b"/>
          <a:lstStyle>
            <a:lvl1pPr algn="r" eaLnBrk="1" latinLnBrk="0" hangingPunct="1">
              <a:defRPr kumimoji="0" sz="1800">
                <a:solidFill>
                  <a:schemeClr val="bg1"/>
                </a:solidFill>
              </a:defRPr>
            </a:lvl1pPr>
          </a:lstStyle>
          <a:p>
            <a:fld id="{CBC46B92-6CF0-4E6C-BDF2-EB532259545C}" type="slidenum">
              <a:rPr lang="en-US" smtClean="0"/>
              <a:t>‹#›</a:t>
            </a:fld>
            <a:endParaRPr lang="en-US" dirty="0"/>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lvl1pPr>
              <a:defRPr>
                <a:solidFill>
                  <a:schemeClr val="bg1"/>
                </a:solidFill>
              </a:defRPr>
            </a:lvl1pPr>
          </a:lstStyle>
          <a:p>
            <a:r>
              <a:rPr kumimoji="0" lang="en-US"/>
              <a:t>Click to edit Master title style</a:t>
            </a:r>
          </a:p>
        </p:txBody>
      </p:sp>
    </p:spTree>
    <p:extLst>
      <p:ext uri="{BB962C8B-B14F-4D97-AF65-F5344CB8AC3E}">
        <p14:creationId xmlns:p14="http://schemas.microsoft.com/office/powerpoint/2010/main" val="208823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E9B77C5-DA99-4143-AB3D-C0CC2F06ED7F}" type="datetimeFigureOut">
              <a:rPr lang="en-US" smtClean="0"/>
              <a:t>9/14/2017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C46B92-6CF0-4E6C-BDF2-EB532259545C}" type="slidenum">
              <a:rPr lang="en-US" smtClean="0"/>
              <a:t>‹#›</a:t>
            </a:fld>
            <a:endParaRPr lang="en-US" dirty="0"/>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accent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2" name="Title 1"/>
          <p:cNvSpPr>
            <a:spLocks noGrp="1"/>
          </p:cNvSpPr>
          <p:nvPr>
            <p:ph type="title"/>
          </p:nvPr>
        </p:nvSpPr>
        <p:spPr>
          <a:xfrm>
            <a:off x="722313" y="1981202"/>
            <a:ext cx="7772400" cy="1362075"/>
          </a:xfrm>
        </p:spPr>
        <p:txBody>
          <a:bodyPr anchor="b">
            <a:noAutofit/>
          </a:bodyPr>
          <a:lstStyle>
            <a:lvl1pPr algn="l">
              <a:buNone/>
              <a:defRPr sz="4300" b="1" cap="none" baseline="0">
                <a:ln w="12700">
                  <a:solidFill>
                    <a:schemeClr val="accent2">
                      <a:shade val="90000"/>
                      <a:satMod val="150000"/>
                    </a:schemeClr>
                  </a:solidFill>
                </a:ln>
                <a:solidFill>
                  <a:schemeClr val="bg1"/>
                </a:solidFill>
                <a:effectLst>
                  <a:outerShdw blurRad="38100" dist="38100" dir="5400000" algn="tl" rotWithShape="0">
                    <a:srgbClr val="000000">
                      <a:alpha val="25000"/>
                    </a:srgbClr>
                  </a:outerShdw>
                </a:effectLst>
              </a:defRPr>
            </a:lvl1pPr>
          </a:lstStyle>
          <a:p>
            <a:r>
              <a:rPr kumimoji="0" lang="en-US"/>
              <a:t>Click to edit Master title style</a:t>
            </a:r>
          </a:p>
        </p:txBody>
      </p:sp>
    </p:spTree>
    <p:extLst>
      <p:ext uri="{BB962C8B-B14F-4D97-AF65-F5344CB8AC3E}">
        <p14:creationId xmlns:p14="http://schemas.microsoft.com/office/powerpoint/2010/main" val="2440285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E9B77C5-DA99-4143-AB3D-C0CC2F06ED7F}" type="datetimeFigureOut">
              <a:rPr lang="en-US" smtClean="0"/>
              <a:t>9/14/2017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C46B92-6CF0-4E6C-BDF2-EB532259545C}" type="slidenum">
              <a:rPr lang="en-US" smtClean="0"/>
              <a:t>‹#›</a:t>
            </a:fld>
            <a:endParaRPr lang="en-US" dirty="0"/>
          </a:p>
        </p:txBody>
      </p:sp>
      <p:sp>
        <p:nvSpPr>
          <p:cNvPr id="4" name="Content Placeholder 3"/>
          <p:cNvSpPr>
            <a:spLocks noGrp="1"/>
          </p:cNvSpPr>
          <p:nvPr>
            <p:ph sz="half" idx="2"/>
          </p:nvPr>
        </p:nvSpPr>
        <p:spPr>
          <a:xfrm>
            <a:off x="4648200" y="2249425"/>
            <a:ext cx="4038600" cy="39989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Content Placeholder 2"/>
          <p:cNvSpPr>
            <a:spLocks noGrp="1"/>
          </p:cNvSpPr>
          <p:nvPr>
            <p:ph sz="half" idx="1"/>
          </p:nvPr>
        </p:nvSpPr>
        <p:spPr>
          <a:xfrm>
            <a:off x="457200" y="2249425"/>
            <a:ext cx="4038600" cy="39989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extLst>
      <p:ext uri="{BB962C8B-B14F-4D97-AF65-F5344CB8AC3E}">
        <p14:creationId xmlns:p14="http://schemas.microsoft.com/office/powerpoint/2010/main" val="90258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6" name="Date Placeholder 25"/>
          <p:cNvSpPr>
            <a:spLocks noGrp="1"/>
          </p:cNvSpPr>
          <p:nvPr>
            <p:ph type="dt" sz="half" idx="10"/>
          </p:nvPr>
        </p:nvSpPr>
        <p:spPr>
          <a:xfrm>
            <a:off x="6586536" y="466456"/>
            <a:ext cx="957264" cy="457200"/>
          </a:xfrm>
        </p:spPr>
        <p:txBody>
          <a:bodyPr rtlCol="0"/>
          <a:lstStyle/>
          <a:p>
            <a:fld id="{1E9B77C5-DA99-4143-AB3D-C0CC2F06ED7F}" type="datetimeFigureOut">
              <a:rPr lang="en-US" smtClean="0"/>
              <a:t>9/14/2017</a:t>
            </a:fld>
            <a:endParaRPr lang="en-US" dirty="0"/>
          </a:p>
        </p:txBody>
      </p:sp>
      <p:sp>
        <p:nvSpPr>
          <p:cNvPr id="27" name="Slide Number Placeholder 26"/>
          <p:cNvSpPr>
            <a:spLocks noGrp="1"/>
          </p:cNvSpPr>
          <p:nvPr>
            <p:ph type="sldNum" sz="quarter" idx="11"/>
          </p:nvPr>
        </p:nvSpPr>
        <p:spPr>
          <a:xfrm>
            <a:off x="8174736" y="362884"/>
            <a:ext cx="762000" cy="365760"/>
          </a:xfrm>
        </p:spPr>
        <p:txBody>
          <a:bodyPr rtlCol="0"/>
          <a:lstStyle/>
          <a:p>
            <a:fld id="{CBC46B92-6CF0-4E6C-BDF2-EB532259545C}" type="slidenum">
              <a:rPr lang="en-US" smtClean="0"/>
              <a:t>‹#›</a:t>
            </a:fld>
            <a:endParaRPr lang="en-US" dirty="0"/>
          </a:p>
        </p:txBody>
      </p:sp>
      <p:sp>
        <p:nvSpPr>
          <p:cNvPr id="28" name="Footer Placeholder 27"/>
          <p:cNvSpPr>
            <a:spLocks noGrp="1"/>
          </p:cNvSpPr>
          <p:nvPr>
            <p:ph type="ftr" sz="quarter" idx="12"/>
          </p:nvPr>
        </p:nvSpPr>
        <p:spPr>
          <a:xfrm>
            <a:off x="5257800" y="466456"/>
            <a:ext cx="1325880" cy="457200"/>
          </a:xfrm>
        </p:spPr>
        <p:txBody>
          <a:bodyPr rtlCol="0"/>
          <a:lstStyle/>
          <a:p>
            <a:endParaRPr lang="en-US" dirty="0"/>
          </a:p>
        </p:txBody>
      </p:sp>
      <p:sp>
        <p:nvSpPr>
          <p:cNvPr id="6" name="Content Placeholder 5"/>
          <p:cNvSpPr>
            <a:spLocks noGrp="1"/>
          </p:cNvSpPr>
          <p:nvPr>
            <p:ph sz="quarter" idx="4"/>
          </p:nvPr>
        </p:nvSpPr>
        <p:spPr>
          <a:xfrm>
            <a:off x="4718305" y="236985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4721226" y="1906310"/>
            <a:ext cx="4041775" cy="457200"/>
          </a:xfrm>
          <a:solidFill>
            <a:schemeClr val="bg1">
              <a:alpha val="25000"/>
            </a:schemeClr>
          </a:solidFill>
          <a:ln w="12700">
            <a:noFill/>
          </a:ln>
        </p:spPr>
        <p:txBody>
          <a:bodyPr anchor="ctr">
            <a:noAutofit/>
          </a:bodyPr>
          <a:lstStyle>
            <a:lvl1pPr marL="45720" indent="0">
              <a:buNone/>
              <a:defRPr sz="1900" b="0">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36985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381000" y="1906310"/>
            <a:ext cx="4041648" cy="457200"/>
          </a:xfrm>
          <a:solidFill>
            <a:schemeClr val="bg1">
              <a:alpha val="25000"/>
            </a:schemeClr>
          </a:solidFill>
          <a:ln w="12700">
            <a:noFill/>
          </a:ln>
        </p:spPr>
        <p:txBody>
          <a:bodyPr anchor="ctr">
            <a:noAutofit/>
          </a:bodyPr>
          <a:lstStyle>
            <a:lvl1pPr marL="45720" indent="0">
              <a:buNone/>
              <a:defRPr sz="1900" b="0">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 name="Title 1"/>
          <p:cNvSpPr>
            <a:spLocks noGrp="1"/>
          </p:cNvSpPr>
          <p:nvPr>
            <p:ph type="title"/>
          </p:nvPr>
        </p:nvSpPr>
        <p:spPr>
          <a:xfrm>
            <a:off x="381000" y="804340"/>
            <a:ext cx="8382000" cy="1069848"/>
          </a:xfrm>
        </p:spPr>
        <p:txBody>
          <a:bodyPr anchor="ctr"/>
          <a:lstStyle>
            <a:lvl1pPr>
              <a:defRPr sz="4000" b="0" i="0" cap="none" baseline="0"/>
            </a:lvl1pPr>
          </a:lstStyle>
          <a:p>
            <a:r>
              <a:rPr kumimoji="0" lang="en-US"/>
              <a:t>Click to edit Master title style</a:t>
            </a:r>
          </a:p>
        </p:txBody>
      </p:sp>
    </p:spTree>
    <p:extLst>
      <p:ext uri="{BB962C8B-B14F-4D97-AF65-F5344CB8AC3E}">
        <p14:creationId xmlns:p14="http://schemas.microsoft.com/office/powerpoint/2010/main" val="4052893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Date Placeholder 13"/>
          <p:cNvSpPr>
            <a:spLocks noGrp="1"/>
          </p:cNvSpPr>
          <p:nvPr>
            <p:ph type="dt" sz="half" idx="2"/>
          </p:nvPr>
        </p:nvSpPr>
        <p:spPr>
          <a:xfrm>
            <a:off x="6586536" y="432590"/>
            <a:ext cx="957264" cy="457200"/>
          </a:xfrm>
          <a:prstGeom prst="rect">
            <a:avLst/>
          </a:prstGeom>
        </p:spPr>
        <p:txBody>
          <a:bodyPr vert="horz"/>
          <a:lstStyle>
            <a:lvl1pPr algn="l" eaLnBrk="1" latinLnBrk="0" hangingPunct="1">
              <a:defRPr kumimoji="0" sz="800">
                <a:solidFill>
                  <a:schemeClr val="tx2"/>
                </a:solidFill>
              </a:defRPr>
            </a:lvl1pPr>
          </a:lstStyle>
          <a:p>
            <a:fld id="{1E9B77C5-DA99-4143-AB3D-C0CC2F06ED7F}" type="datetimeFigureOut">
              <a:rPr lang="en-US" smtClean="0"/>
              <a:t>9/14/2017</a:t>
            </a:fld>
            <a:endParaRPr lang="en-US" dirty="0"/>
          </a:p>
        </p:txBody>
      </p:sp>
      <p:sp>
        <p:nvSpPr>
          <p:cNvPr id="7" name="Footer Placeholder 2"/>
          <p:cNvSpPr>
            <a:spLocks noGrp="1"/>
          </p:cNvSpPr>
          <p:nvPr>
            <p:ph type="ftr" sz="quarter" idx="3"/>
          </p:nvPr>
        </p:nvSpPr>
        <p:spPr>
          <a:xfrm>
            <a:off x="5257800" y="432590"/>
            <a:ext cx="1325880" cy="457200"/>
          </a:xfrm>
          <a:prstGeom prst="rect">
            <a:avLst/>
          </a:prstGeom>
        </p:spPr>
        <p:txBody>
          <a:bodyPr vert="horz"/>
          <a:lstStyle>
            <a:lvl1pPr algn="r" eaLnBrk="1" latinLnBrk="0" hangingPunct="1">
              <a:defRPr kumimoji="0" sz="800">
                <a:solidFill>
                  <a:schemeClr val="tx2"/>
                </a:solidFill>
              </a:defRPr>
            </a:lvl1pPr>
          </a:lstStyle>
          <a:p>
            <a:endParaRPr lang="en-US" dirty="0"/>
          </a:p>
        </p:txBody>
      </p:sp>
      <p:sp>
        <p:nvSpPr>
          <p:cNvPr id="8" name="Slide Number Placeholder 22"/>
          <p:cNvSpPr>
            <a:spLocks noGrp="1"/>
          </p:cNvSpPr>
          <p:nvPr>
            <p:ph type="sldNum" sz="quarter" idx="4"/>
          </p:nvPr>
        </p:nvSpPr>
        <p:spPr>
          <a:xfrm>
            <a:off x="8174736" y="329018"/>
            <a:ext cx="762000" cy="365760"/>
          </a:xfrm>
          <a:prstGeom prst="rect">
            <a:avLst/>
          </a:prstGeom>
        </p:spPr>
        <p:txBody>
          <a:bodyPr vert="horz" anchor="b"/>
          <a:lstStyle>
            <a:lvl1pPr algn="r" eaLnBrk="1" latinLnBrk="0" hangingPunct="1">
              <a:defRPr kumimoji="0" sz="1800">
                <a:solidFill>
                  <a:schemeClr val="bg2"/>
                </a:solidFill>
              </a:defRPr>
            </a:lvl1pPr>
          </a:lstStyle>
          <a:p>
            <a:fld id="{CBC46B92-6CF0-4E6C-BDF2-EB532259545C}" type="slidenum">
              <a:rPr lang="en-US" smtClean="0"/>
              <a:t>‹#›</a:t>
            </a:fld>
            <a:endParaRPr lang="en-US" dirty="0"/>
          </a:p>
        </p:txBody>
      </p:sp>
      <p:sp>
        <p:nvSpPr>
          <p:cNvPr id="2" name="Title 1"/>
          <p:cNvSpPr>
            <a:spLocks noGrp="1"/>
          </p:cNvSpPr>
          <p:nvPr>
            <p:ph type="title"/>
          </p:nvPr>
        </p:nvSpPr>
        <p:spPr>
          <a:xfrm>
            <a:off x="457200" y="1143000"/>
            <a:ext cx="8229600" cy="1069848"/>
          </a:xfrm>
        </p:spPr>
        <p:txBody>
          <a:bodyPr anchor="ctr"/>
          <a:lstStyle>
            <a:lvl1pPr>
              <a:defRPr sz="4000">
                <a:solidFill>
                  <a:schemeClr val="bg1"/>
                </a:solidFill>
              </a:defRPr>
            </a:lvl1pPr>
          </a:lstStyle>
          <a:p>
            <a:r>
              <a:rPr kumimoji="0" lang="en-US"/>
              <a:t>Click to edit Master title style</a:t>
            </a:r>
          </a:p>
        </p:txBody>
      </p:sp>
    </p:spTree>
    <p:extLst>
      <p:ext uri="{BB962C8B-B14F-4D97-AF65-F5344CB8AC3E}">
        <p14:creationId xmlns:p14="http://schemas.microsoft.com/office/powerpoint/2010/main" val="203935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9B77C5-DA99-4143-AB3D-C0CC2F06ED7F}" type="datetimeFigureOut">
              <a:rPr lang="en-US" smtClean="0"/>
              <a:t>9/14/2017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BC46B92-6CF0-4E6C-BDF2-EB532259545C}" type="slidenum">
              <a:rPr lang="en-US" smtClean="0"/>
              <a:t>‹#›</a:t>
            </a:fld>
            <a:endParaRPr lang="en-US" dirty="0"/>
          </a:p>
        </p:txBody>
      </p:sp>
    </p:spTree>
    <p:extLst>
      <p:ext uri="{BB962C8B-B14F-4D97-AF65-F5344CB8AC3E}">
        <p14:creationId xmlns:p14="http://schemas.microsoft.com/office/powerpoint/2010/main" val="297773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E9B77C5-DA99-4143-AB3D-C0CC2F06ED7F}" type="datetimeFigureOut">
              <a:rPr lang="en-US" smtClean="0"/>
              <a:t>9/14/2017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C46B92-6CF0-4E6C-BDF2-EB532259545C}" type="slidenum">
              <a:rPr lang="en-US" smtClean="0"/>
              <a:t>‹#›</a:t>
            </a:fld>
            <a:endParaRPr lang="en-US" dirty="0"/>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solidFill>
                  <a:schemeClr val="tx1"/>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Tree>
    <p:extLst>
      <p:ext uri="{BB962C8B-B14F-4D97-AF65-F5344CB8AC3E}">
        <p14:creationId xmlns:p14="http://schemas.microsoft.com/office/powerpoint/2010/main" val="6473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E9B77C5-DA99-4143-AB3D-C0CC2F06ED7F}" type="datetimeFigureOut">
              <a:rPr lang="en-US" smtClean="0"/>
              <a:t>9/14/2017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C46B92-6CF0-4E6C-BDF2-EB532259545C}" type="slidenum">
              <a:rPr lang="en-US" smtClean="0"/>
              <a:t>‹#›</a:t>
            </a:fld>
            <a:endParaRPr lang="en-US" dirty="0"/>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6088443" y="3274309"/>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2" name="Title 1"/>
          <p:cNvSpPr>
            <a:spLocks noGrp="1"/>
          </p:cNvSpPr>
          <p:nvPr>
            <p:ph type="title"/>
          </p:nvPr>
        </p:nvSpPr>
        <p:spPr>
          <a:xfrm>
            <a:off x="5440435" y="1109161"/>
            <a:ext cx="586803" cy="4681637"/>
          </a:xfrm>
        </p:spPr>
        <p:txBody>
          <a:bodyPr vert="vert270" lIns="45720" tIns="0" rIns="45720" anchor="t"/>
          <a:lstStyle>
            <a:lvl1pPr algn="ctr">
              <a:buNone/>
              <a:defRPr sz="2000" b="1"/>
            </a:lvl1pPr>
          </a:lstStyle>
          <a:p>
            <a:r>
              <a:rPr kumimoji="0" lang="en-US"/>
              <a:t>Click to edit Master title style</a:t>
            </a:r>
            <a:endParaRPr kumimoji="0" lang="en-US" dirty="0"/>
          </a:p>
        </p:txBody>
      </p:sp>
    </p:spTree>
    <p:extLst>
      <p:ext uri="{BB962C8B-B14F-4D97-AF65-F5344CB8AC3E}">
        <p14:creationId xmlns:p14="http://schemas.microsoft.com/office/powerpoint/2010/main" val="174478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4" name="Date Placeholder 13"/>
          <p:cNvSpPr>
            <a:spLocks noGrp="1"/>
          </p:cNvSpPr>
          <p:nvPr>
            <p:ph type="dt" sz="half" idx="2"/>
          </p:nvPr>
        </p:nvSpPr>
        <p:spPr>
          <a:xfrm>
            <a:off x="6586536" y="432590"/>
            <a:ext cx="957264" cy="457200"/>
          </a:xfrm>
          <a:prstGeom prst="rect">
            <a:avLst/>
          </a:prstGeom>
        </p:spPr>
        <p:txBody>
          <a:bodyPr vert="horz"/>
          <a:lstStyle>
            <a:lvl1pPr algn="l" eaLnBrk="1" latinLnBrk="0" hangingPunct="1">
              <a:defRPr kumimoji="0" sz="800">
                <a:solidFill>
                  <a:schemeClr val="tx1"/>
                </a:solidFill>
              </a:defRPr>
            </a:lvl1pPr>
          </a:lstStyle>
          <a:p>
            <a:fld id="{1E9B77C5-DA99-4143-AB3D-C0CC2F06ED7F}" type="datetimeFigureOut">
              <a:rPr lang="en-US" smtClean="0"/>
              <a:t>9/14/2017</a:t>
            </a:fld>
            <a:endParaRPr lang="en-US" dirty="0"/>
          </a:p>
        </p:txBody>
      </p:sp>
      <p:sp>
        <p:nvSpPr>
          <p:cNvPr id="3" name="Footer Placeholder 2"/>
          <p:cNvSpPr>
            <a:spLocks noGrp="1"/>
          </p:cNvSpPr>
          <p:nvPr>
            <p:ph type="ftr" sz="quarter" idx="3"/>
          </p:nvPr>
        </p:nvSpPr>
        <p:spPr>
          <a:xfrm>
            <a:off x="5257800" y="432590"/>
            <a:ext cx="1325880" cy="457200"/>
          </a:xfrm>
          <a:prstGeom prst="rect">
            <a:avLst/>
          </a:prstGeom>
        </p:spPr>
        <p:txBody>
          <a:bodyPr vert="horz"/>
          <a:lstStyle>
            <a:lvl1pPr algn="r" eaLnBrk="1" latinLnBrk="0" hangingPunct="1">
              <a:defRPr kumimoji="0" sz="800">
                <a:solidFill>
                  <a:schemeClr val="tx1"/>
                </a:solidFill>
              </a:defRPr>
            </a:lvl1pPr>
          </a:lstStyle>
          <a:p>
            <a:endParaRPr lang="en-US" dirty="0"/>
          </a:p>
        </p:txBody>
      </p:sp>
      <p:sp>
        <p:nvSpPr>
          <p:cNvPr id="23" name="Slide Number Placeholder 22"/>
          <p:cNvSpPr>
            <a:spLocks noGrp="1"/>
          </p:cNvSpPr>
          <p:nvPr>
            <p:ph type="sldNum" sz="quarter" idx="4"/>
          </p:nvPr>
        </p:nvSpPr>
        <p:spPr>
          <a:xfrm>
            <a:off x="8174736" y="329018"/>
            <a:ext cx="762000" cy="365760"/>
          </a:xfrm>
          <a:prstGeom prst="rect">
            <a:avLst/>
          </a:prstGeom>
        </p:spPr>
        <p:txBody>
          <a:bodyPr vert="horz" anchor="b"/>
          <a:lstStyle>
            <a:lvl1pPr algn="r" eaLnBrk="1" latinLnBrk="0" hangingPunct="1">
              <a:defRPr kumimoji="0" sz="1800">
                <a:solidFill>
                  <a:schemeClr val="bg2"/>
                </a:solidFill>
              </a:defRPr>
            </a:lvl1pPr>
          </a:lstStyle>
          <a:p>
            <a:fld id="{CBC46B92-6CF0-4E6C-BDF2-EB532259545C}" type="slidenum">
              <a:rPr lang="en-US" smtClean="0"/>
              <a:t>‹#›</a:t>
            </a:fld>
            <a:endParaRPr lang="en-US" dirty="0"/>
          </a:p>
        </p:txBody>
      </p:sp>
      <p:sp>
        <p:nvSpPr>
          <p:cNvPr id="13" name="Text Placeholder 12"/>
          <p:cNvSpPr>
            <a:spLocks noGrp="1"/>
          </p:cNvSpPr>
          <p:nvPr>
            <p:ph type="body" idx="1"/>
          </p:nvPr>
        </p:nvSpPr>
        <p:spPr>
          <a:xfrm>
            <a:off x="457200" y="1927697"/>
            <a:ext cx="8229600" cy="4325112"/>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itle Placeholder 21"/>
          <p:cNvSpPr>
            <a:spLocks noGrp="1"/>
          </p:cNvSpPr>
          <p:nvPr>
            <p:ph type="title"/>
          </p:nvPr>
        </p:nvSpPr>
        <p:spPr>
          <a:xfrm>
            <a:off x="457200" y="821273"/>
            <a:ext cx="8229600" cy="1066800"/>
          </a:xfrm>
          <a:prstGeom prst="rect">
            <a:avLst/>
          </a:prstGeom>
        </p:spPr>
        <p:txBody>
          <a:bodyPr vert="horz" anchor="ctr">
            <a:normAutofit/>
          </a:bodyPr>
          <a:lstStyle/>
          <a:p>
            <a:r>
              <a:rPr kumimoji="0" lang="en-US"/>
              <a:t>Click to edit Master title style</a:t>
            </a:r>
            <a:endParaRPr kumimoji="0" lang="en-US" dirty="0"/>
          </a:p>
        </p:txBody>
      </p:sp>
    </p:spTree>
    <p:extLst>
      <p:ext uri="{BB962C8B-B14F-4D97-AF65-F5344CB8AC3E}">
        <p14:creationId xmlns:p14="http://schemas.microsoft.com/office/powerpoint/2010/main" val="35591809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4000" kern="1200">
          <a:solidFill>
            <a:schemeClr val="bg1"/>
          </a:solidFill>
          <a:latin typeface="+mj-lt"/>
          <a:ea typeface="+mj-ea"/>
          <a:cs typeface="+mj-cs"/>
        </a:defRPr>
      </a:lvl1pPr>
    </p:titleStyle>
    <p:bodyStyle>
      <a:lvl1pPr marL="365760" indent="-256032" algn="l" rtl="0" eaLnBrk="1" latinLnBrk="0" hangingPunct="1">
        <a:spcBef>
          <a:spcPts val="300"/>
        </a:spcBef>
        <a:buClr>
          <a:schemeClr val="accent1">
            <a:lumMod val="40000"/>
            <a:lumOff val="60000"/>
          </a:schemeClr>
        </a:buClr>
        <a:buSzPct val="60000"/>
        <a:buFont typeface="Wingdings 3" panose="05040102010807070707" pitchFamily="18" charset="2"/>
        <a:buChar char="u"/>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1">
            <a:lumMod val="40000"/>
            <a:lumOff val="60000"/>
          </a:schemeClr>
        </a:buClr>
        <a:buSzPct val="60000"/>
        <a:buFont typeface="Wingdings 3" panose="05040102010807070707" pitchFamily="18" charset="2"/>
        <a:buChar char="u"/>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40000"/>
            <a:lumOff val="60000"/>
          </a:schemeClr>
        </a:buClr>
        <a:buSzPct val="60000"/>
        <a:buFont typeface="Wingdings 3" panose="05040102010807070707" pitchFamily="18" charset="2"/>
        <a:buChar char="u"/>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40000"/>
            <a:lumOff val="60000"/>
          </a:schemeClr>
        </a:buClr>
        <a:buSzPct val="60000"/>
        <a:buFont typeface="Wingdings 3" panose="05040102010807070707" pitchFamily="18" charset="2"/>
        <a:buChar char="u"/>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40000"/>
            <a:lumOff val="60000"/>
          </a:schemeClr>
        </a:buClr>
        <a:buSzPct val="60000"/>
        <a:buFont typeface="Wingdings 3" panose="05040102010807070707" pitchFamily="18" charset="2"/>
        <a:buChar char="u"/>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40000"/>
            <a:lumOff val="60000"/>
          </a:schemeClr>
        </a:buClr>
        <a:buSzPct val="60000"/>
        <a:buFont typeface="Wingdings 3" panose="05040102010807070707" pitchFamily="18" charset="2"/>
        <a:buChar char="u"/>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40000"/>
            <a:lumOff val="60000"/>
          </a:schemeClr>
        </a:buClr>
        <a:buSzPct val="60000"/>
        <a:buFont typeface="Wingdings 3" panose="05040102010807070707" pitchFamily="18" charset="2"/>
        <a:buChar char="u"/>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40000"/>
            <a:lumOff val="60000"/>
          </a:schemeClr>
        </a:buClr>
        <a:buSzPct val="60000"/>
        <a:buFont typeface="Wingdings 3" panose="05040102010807070707" pitchFamily="18" charset="2"/>
        <a:buChar char="u"/>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40000"/>
            <a:lumOff val="60000"/>
          </a:schemeClr>
        </a:buClr>
        <a:buSzPct val="60000"/>
        <a:buFont typeface="Wingdings 3" panose="05040102010807070707" pitchFamily="18" charset="2"/>
        <a:buChar char="u"/>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384" userDrawn="1">
          <p15:clr>
            <a:srgbClr val="F26B43"/>
          </p15:clr>
        </p15:guide>
        <p15:guide id="3"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2362200"/>
            <a:ext cx="8686800" cy="2015317"/>
          </a:xfrm>
        </p:spPr>
        <p:txBody>
          <a:bodyPr/>
          <a:lstStyle/>
          <a:p>
            <a:pPr algn="ctr"/>
            <a:r>
              <a:rPr lang="en-US" dirty="0"/>
              <a:t>Center of Hope Foundation</a:t>
            </a:r>
          </a:p>
          <a:p>
            <a:pPr algn="ctr"/>
            <a:endParaRPr lang="en-US" dirty="0"/>
          </a:p>
        </p:txBody>
      </p:sp>
      <p:sp>
        <p:nvSpPr>
          <p:cNvPr id="2" name="Title 1"/>
          <p:cNvSpPr>
            <a:spLocks noGrp="1"/>
          </p:cNvSpPr>
          <p:nvPr>
            <p:ph type="ctrTitle"/>
          </p:nvPr>
        </p:nvSpPr>
        <p:spPr>
          <a:xfrm>
            <a:off x="76200" y="609601"/>
            <a:ext cx="8839200" cy="1447800"/>
          </a:xfrm>
        </p:spPr>
        <p:txBody>
          <a:bodyPr>
            <a:normAutofit/>
          </a:bodyPr>
          <a:lstStyle/>
          <a:p>
            <a:pPr algn="ctr"/>
            <a:r>
              <a:rPr lang="en-US" sz="4000" dirty="0"/>
              <a:t>Human Rights and DPPC/OPA/DRCT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038600"/>
            <a:ext cx="1265237" cy="176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296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90600"/>
            <a:ext cx="8763000" cy="5262209"/>
          </a:xfrm>
        </p:spPr>
        <p:txBody>
          <a:bodyPr/>
          <a:lstStyle/>
          <a:p>
            <a:r>
              <a:rPr lang="en-US" dirty="0"/>
              <a:t>Human Rights Coordinator - Ryan Chauvin</a:t>
            </a:r>
          </a:p>
          <a:p>
            <a:pPr lvl="1"/>
            <a:r>
              <a:rPr lang="en-US" dirty="0"/>
              <a:t>The agency coordinator responsibilities include overseeing the Human Rights trainings of individuals. </a:t>
            </a:r>
          </a:p>
          <a:p>
            <a:pPr lvl="1"/>
            <a:r>
              <a:rPr lang="en-US" dirty="0"/>
              <a:t>They also coordinate quarterly meeting made up of agency Human Rights Officers, Professionals from the community, such as people from the medical community, lawyers, program members, and family members. These are held at the agency to evaluate agency policies that affect Human Rights as well as behavior plans and behavioral incidents. </a:t>
            </a:r>
          </a:p>
        </p:txBody>
      </p:sp>
    </p:spTree>
    <p:extLst>
      <p:ext uri="{BB962C8B-B14F-4D97-AF65-F5344CB8AC3E}">
        <p14:creationId xmlns:p14="http://schemas.microsoft.com/office/powerpoint/2010/main" val="284878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0"/>
            <a:ext cx="8839200" cy="5338409"/>
          </a:xfrm>
        </p:spPr>
        <p:txBody>
          <a:bodyPr/>
          <a:lstStyle/>
          <a:p>
            <a:r>
              <a:rPr lang="en-US" dirty="0"/>
              <a:t>Human Rights Officer</a:t>
            </a:r>
          </a:p>
          <a:p>
            <a:pPr marL="109728" indent="0">
              <a:buNone/>
            </a:pPr>
            <a:endParaRPr lang="en-US" dirty="0"/>
          </a:p>
          <a:p>
            <a:pPr lvl="1"/>
            <a:r>
              <a:rPr lang="en-US" dirty="0"/>
              <a:t>All programs at the Center of Hope have a designated Human Rights Officer. [See your supervisor] In addition, many other staff have completed the Human Rights Officer Training.</a:t>
            </a:r>
          </a:p>
          <a:p>
            <a:pPr marL="411480" lvl="1" indent="0">
              <a:buNone/>
            </a:pPr>
            <a:endParaRPr lang="en-US" dirty="0"/>
          </a:p>
          <a:p>
            <a:pPr lvl="1"/>
            <a:r>
              <a:rPr lang="en-US" dirty="0"/>
              <a:t>Designated Human Rights Officers maintain a Human Rights board in each program. They are responsible for ensuring each program member is trained in all of their Basic Human Rights annually. </a:t>
            </a:r>
          </a:p>
        </p:txBody>
      </p:sp>
    </p:spTree>
    <p:extLst>
      <p:ext uri="{BB962C8B-B14F-4D97-AF65-F5344CB8AC3E}">
        <p14:creationId xmlns:p14="http://schemas.microsoft.com/office/powerpoint/2010/main" val="375736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839200" cy="5338409"/>
          </a:xfrm>
        </p:spPr>
        <p:txBody>
          <a:bodyPr>
            <a:normAutofit fontScale="92500" lnSpcReduction="10000"/>
          </a:bodyPr>
          <a:lstStyle/>
          <a:p>
            <a:pPr marL="109728" indent="0" algn="ctr">
              <a:buNone/>
            </a:pPr>
            <a:r>
              <a:rPr lang="en-US" dirty="0">
                <a:solidFill>
                  <a:schemeClr val="bg1"/>
                </a:solidFill>
              </a:rPr>
              <a:t>Other Safe Guards </a:t>
            </a:r>
          </a:p>
          <a:p>
            <a:pPr lvl="1"/>
            <a:r>
              <a:rPr lang="en-US" b="1" dirty="0"/>
              <a:t>Human Rights Specialists - </a:t>
            </a:r>
            <a:r>
              <a:rPr lang="en-US" b="1" dirty="0" err="1"/>
              <a:t>Teka</a:t>
            </a:r>
            <a:r>
              <a:rPr lang="en-US" b="1" dirty="0"/>
              <a:t> Harris</a:t>
            </a:r>
          </a:p>
          <a:p>
            <a:pPr lvl="2"/>
            <a:r>
              <a:rPr lang="en-US" dirty="0"/>
              <a:t>Staff at the Office for Human Rights provide training and technical assistance and advocacy, to all parts of the provider and Departmental community</a:t>
            </a:r>
            <a:r>
              <a:rPr lang="en-US" b="1" dirty="0"/>
              <a:t>. </a:t>
            </a:r>
          </a:p>
          <a:p>
            <a:pPr lvl="1"/>
            <a:r>
              <a:rPr lang="en-US" b="1" dirty="0"/>
              <a:t>Office For Human Rights</a:t>
            </a:r>
          </a:p>
          <a:p>
            <a:pPr lvl="2"/>
            <a:r>
              <a:rPr lang="en-US" dirty="0"/>
              <a:t>The lead administrative entity providing support and oversight to the Human Rights system. It also has been designated the performance of the Commissioner's review of restraints, and provide periodic statistical updates on the use of restraints statewide. </a:t>
            </a:r>
          </a:p>
          <a:p>
            <a:pPr lvl="1"/>
            <a:r>
              <a:rPr lang="en-US" b="1" dirty="0"/>
              <a:t>Human Rights Advisory Committee</a:t>
            </a:r>
          </a:p>
          <a:p>
            <a:pPr lvl="2"/>
            <a:r>
              <a:rPr lang="en-US" dirty="0"/>
              <a:t>Represents all the constituents of the Department and advises the Commissioner on significant Human  Rights Policies and concerns. </a:t>
            </a:r>
          </a:p>
        </p:txBody>
      </p:sp>
    </p:spTree>
    <p:extLst>
      <p:ext uri="{BB962C8B-B14F-4D97-AF65-F5344CB8AC3E}">
        <p14:creationId xmlns:p14="http://schemas.microsoft.com/office/powerpoint/2010/main" val="135288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914400"/>
            <a:ext cx="8915400" cy="5338409"/>
          </a:xfrm>
        </p:spPr>
        <p:txBody>
          <a:bodyPr>
            <a:normAutofit lnSpcReduction="10000"/>
          </a:bodyPr>
          <a:lstStyle/>
          <a:p>
            <a:pPr lvl="0">
              <a:buClr>
                <a:srgbClr val="F07F09">
                  <a:lumMod val="40000"/>
                  <a:lumOff val="60000"/>
                </a:srgbClr>
              </a:buClr>
            </a:pPr>
            <a:r>
              <a:rPr lang="en-US" b="1" dirty="0">
                <a:solidFill>
                  <a:srgbClr val="323232"/>
                </a:solidFill>
              </a:rPr>
              <a:t>DPPC/OPA/DRCT</a:t>
            </a:r>
          </a:p>
          <a:p>
            <a:pPr lvl="1">
              <a:buClr>
                <a:srgbClr val="F07F09">
                  <a:lumMod val="40000"/>
                  <a:lumOff val="60000"/>
                </a:srgbClr>
              </a:buClr>
            </a:pPr>
            <a:r>
              <a:rPr lang="en-US" sz="2200" dirty="0">
                <a:solidFill>
                  <a:srgbClr val="323232"/>
                </a:solidFill>
                <a:latin typeface="Berlin Sans FB" panose="020E0602020502020306" pitchFamily="34" charset="0"/>
              </a:rPr>
              <a:t>All Staff are mandated reporters</a:t>
            </a:r>
            <a:r>
              <a:rPr lang="en-US" sz="2200" b="1" u="sng" dirty="0">
                <a:solidFill>
                  <a:srgbClr val="323232"/>
                </a:solidFill>
              </a:rPr>
              <a:t>.</a:t>
            </a:r>
          </a:p>
          <a:p>
            <a:pPr lvl="1">
              <a:buClr>
                <a:srgbClr val="F07F09">
                  <a:lumMod val="40000"/>
                  <a:lumOff val="60000"/>
                </a:srgbClr>
              </a:buClr>
            </a:pPr>
            <a:endParaRPr lang="en-US" sz="2200" b="1" u="sng" dirty="0">
              <a:solidFill>
                <a:srgbClr val="323232"/>
              </a:solidFill>
            </a:endParaRPr>
          </a:p>
          <a:p>
            <a:pPr lvl="1">
              <a:buClr>
                <a:srgbClr val="F07F09">
                  <a:lumMod val="40000"/>
                  <a:lumOff val="60000"/>
                </a:srgbClr>
              </a:buClr>
            </a:pPr>
            <a:r>
              <a:rPr lang="en-US" sz="2200" dirty="0">
                <a:solidFill>
                  <a:srgbClr val="323232"/>
                </a:solidFill>
              </a:rPr>
              <a:t>If you see or suspect abuse or neglect or </a:t>
            </a:r>
            <a:r>
              <a:rPr lang="en-US" sz="2200" dirty="0" err="1">
                <a:solidFill>
                  <a:srgbClr val="323232"/>
                </a:solidFill>
              </a:rPr>
              <a:t>mis</a:t>
            </a:r>
            <a:r>
              <a:rPr lang="en-US" sz="2200" dirty="0">
                <a:solidFill>
                  <a:srgbClr val="323232"/>
                </a:solidFill>
              </a:rPr>
              <a:t>-treatment of a program member  you must:</a:t>
            </a:r>
          </a:p>
          <a:p>
            <a:pPr lvl="2">
              <a:buClr>
                <a:srgbClr val="F07F09">
                  <a:lumMod val="40000"/>
                  <a:lumOff val="60000"/>
                </a:srgbClr>
              </a:buClr>
            </a:pPr>
            <a:r>
              <a:rPr lang="en-US" sz="2000" dirty="0">
                <a:solidFill>
                  <a:srgbClr val="323232"/>
                </a:solidFill>
              </a:rPr>
              <a:t>Stop it if it is safe to do so. If not call the police.</a:t>
            </a:r>
          </a:p>
          <a:p>
            <a:pPr lvl="2">
              <a:buClr>
                <a:srgbClr val="F07F09">
                  <a:lumMod val="40000"/>
                  <a:lumOff val="60000"/>
                </a:srgbClr>
              </a:buClr>
            </a:pPr>
            <a:r>
              <a:rPr lang="en-US" sz="2000" dirty="0">
                <a:solidFill>
                  <a:srgbClr val="323232"/>
                </a:solidFill>
              </a:rPr>
              <a:t>Notify your supervisor.</a:t>
            </a:r>
          </a:p>
          <a:p>
            <a:pPr lvl="2">
              <a:buClr>
                <a:srgbClr val="F07F09">
                  <a:lumMod val="40000"/>
                  <a:lumOff val="60000"/>
                </a:srgbClr>
              </a:buClr>
            </a:pPr>
            <a:r>
              <a:rPr lang="en-US" sz="2000" dirty="0">
                <a:solidFill>
                  <a:srgbClr val="323232"/>
                </a:solidFill>
              </a:rPr>
              <a:t>Notify DPPC or appropriate  agency i.e. DCF etc.</a:t>
            </a:r>
          </a:p>
          <a:p>
            <a:pPr lvl="2">
              <a:buClr>
                <a:srgbClr val="F07F09">
                  <a:lumMod val="40000"/>
                  <a:lumOff val="60000"/>
                </a:srgbClr>
              </a:buClr>
            </a:pPr>
            <a:endParaRPr lang="en-US" sz="2000" dirty="0">
              <a:solidFill>
                <a:srgbClr val="323232"/>
              </a:solidFill>
            </a:endParaRPr>
          </a:p>
          <a:p>
            <a:pPr lvl="1">
              <a:buClr>
                <a:srgbClr val="F07F09">
                  <a:lumMod val="40000"/>
                  <a:lumOff val="60000"/>
                </a:srgbClr>
              </a:buClr>
            </a:pPr>
            <a:r>
              <a:rPr lang="en-US" sz="2200" dirty="0">
                <a:solidFill>
                  <a:srgbClr val="323232"/>
                </a:solidFill>
              </a:rPr>
              <a:t>If there is an abuse or case of neglect,  you must also report it to the DPPC (for DDS consumers age, 18-59 yrs.) at 1-800-426-9009; or the Elder Abuse hotline (for elders age 60 years and above) at 1-800-922-2275; or DCF (for children up to the age of 18yrs) at: 1-800-792-5200. Conn. OPA/DRCT 1-844-878-8923</a:t>
            </a:r>
          </a:p>
          <a:p>
            <a:pPr lvl="0">
              <a:buClr>
                <a:srgbClr val="F07F09">
                  <a:lumMod val="40000"/>
                  <a:lumOff val="60000"/>
                </a:srgbClr>
              </a:buClr>
            </a:pPr>
            <a:endParaRPr lang="en-US" dirty="0">
              <a:solidFill>
                <a:srgbClr val="323232"/>
              </a:solidFill>
            </a:endParaRPr>
          </a:p>
        </p:txBody>
      </p:sp>
    </p:spTree>
    <p:extLst>
      <p:ext uri="{BB962C8B-B14F-4D97-AF65-F5344CB8AC3E}">
        <p14:creationId xmlns:p14="http://schemas.microsoft.com/office/powerpoint/2010/main" val="369933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763000" cy="5338409"/>
          </a:xfrm>
        </p:spPr>
        <p:txBody>
          <a:bodyPr>
            <a:normAutofit/>
          </a:bodyPr>
          <a:lstStyle/>
          <a:p>
            <a:pPr lvl="1"/>
            <a:r>
              <a:rPr lang="en-US" sz="2400" dirty="0">
                <a:latin typeface="Berlin Sans FB" panose="020E0602020502020306" pitchFamily="34" charset="0"/>
              </a:rPr>
              <a:t>Only approved behavior plans should be used to deal with behavioral incidents. These plans are reviewed on a regular basis and updated as needed. </a:t>
            </a:r>
          </a:p>
          <a:p>
            <a:pPr lvl="1"/>
            <a:endParaRPr lang="en-US" sz="2400" dirty="0">
              <a:latin typeface="Berlin Sans FB" panose="020E0602020502020306" pitchFamily="34" charset="0"/>
            </a:endParaRPr>
          </a:p>
          <a:p>
            <a:pPr lvl="1">
              <a:buClr>
                <a:srgbClr val="F07F09">
                  <a:lumMod val="40000"/>
                  <a:lumOff val="60000"/>
                </a:srgbClr>
              </a:buClr>
            </a:pPr>
            <a:r>
              <a:rPr lang="en-US" sz="2200" dirty="0">
                <a:solidFill>
                  <a:srgbClr val="323232"/>
                </a:solidFill>
                <a:latin typeface="Berlin Sans FB" panose="020E0602020502020306" pitchFamily="34" charset="0"/>
              </a:rPr>
              <a:t>If the incident has caused physical or emotional injury to the program member or constitutes sexual misconduct, you must also report it to the DPPC for DDS consumers at 1-800-426-9009; or the Elder Abuse hotline (for elders age 60 years and above) at 1-800-922-2275; or DCF (for children up to the age of 18yrs) at: 1-800-792-5200. Conn. OPA/DRCT 1-844-878-8923</a:t>
            </a:r>
          </a:p>
          <a:p>
            <a:pPr lvl="0">
              <a:buClr>
                <a:srgbClr val="F07F09">
                  <a:lumMod val="40000"/>
                  <a:lumOff val="60000"/>
                </a:srgbClr>
              </a:buClr>
            </a:pPr>
            <a:endParaRPr lang="en-US" dirty="0">
              <a:solidFill>
                <a:srgbClr val="323232"/>
              </a:solidFill>
            </a:endParaRPr>
          </a:p>
          <a:p>
            <a:pPr lvl="1"/>
            <a:r>
              <a:rPr lang="en-US" sz="2400" b="1" u="sng" dirty="0">
                <a:solidFill>
                  <a:srgbClr val="323232"/>
                </a:solidFill>
              </a:rPr>
              <a:t>All Staff Are Mandated Reporters</a:t>
            </a:r>
          </a:p>
          <a:p>
            <a:pPr lvl="1"/>
            <a:endParaRPr lang="en-US" sz="2400" dirty="0"/>
          </a:p>
        </p:txBody>
      </p:sp>
    </p:spTree>
    <p:extLst>
      <p:ext uri="{BB962C8B-B14F-4D97-AF65-F5344CB8AC3E}">
        <p14:creationId xmlns:p14="http://schemas.microsoft.com/office/powerpoint/2010/main" val="257194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652609"/>
          </a:xfrm>
        </p:spPr>
        <p:txBody>
          <a:bodyPr>
            <a:normAutofit fontScale="70000" lnSpcReduction="20000"/>
          </a:bodyPr>
          <a:lstStyle/>
          <a:p>
            <a:r>
              <a:rPr lang="en-US" b="1" dirty="0"/>
              <a:t>Physical:</a:t>
            </a:r>
          </a:p>
          <a:p>
            <a:pPr lvl="1"/>
            <a:r>
              <a:rPr lang="en-US" dirty="0"/>
              <a:t>Bruising, burns, human bite marks etc.</a:t>
            </a:r>
          </a:p>
          <a:p>
            <a:r>
              <a:rPr lang="en-US" b="1" dirty="0"/>
              <a:t>Sexual: </a:t>
            </a:r>
          </a:p>
          <a:p>
            <a:pPr lvl="1"/>
            <a:r>
              <a:rPr lang="en-US" dirty="0"/>
              <a:t>Torn clothing, pain in genital area, bruising of inner thighs etc. </a:t>
            </a:r>
          </a:p>
          <a:p>
            <a:r>
              <a:rPr lang="en-US" b="1" dirty="0"/>
              <a:t>Emotional &amp; Verbal:</a:t>
            </a:r>
          </a:p>
          <a:p>
            <a:pPr lvl="1"/>
            <a:r>
              <a:rPr lang="en-US" dirty="0"/>
              <a:t> Screaming, yelling, shouting, name calling general harassment, using demeaning labels etc. </a:t>
            </a:r>
          </a:p>
          <a:p>
            <a:r>
              <a:rPr lang="en-US" b="1" dirty="0"/>
              <a:t>Neglect:</a:t>
            </a:r>
          </a:p>
          <a:p>
            <a:pPr lvl="1"/>
            <a:r>
              <a:rPr lang="en-US" dirty="0"/>
              <a:t> Dehydration, lack of supervision, untreated medical issues etc.</a:t>
            </a:r>
          </a:p>
          <a:p>
            <a:r>
              <a:rPr lang="en-US" b="1" dirty="0"/>
              <a:t>Financial:</a:t>
            </a:r>
          </a:p>
          <a:p>
            <a:pPr lvl="1"/>
            <a:r>
              <a:rPr lang="en-US" dirty="0"/>
              <a:t>Forging a signature on an individuals checks. Cashing checks for personal use, withholding funds etc.</a:t>
            </a:r>
          </a:p>
          <a:p>
            <a:r>
              <a:rPr lang="en-US" b="1" dirty="0"/>
              <a:t>Mistreatment: </a:t>
            </a:r>
          </a:p>
          <a:p>
            <a:pPr lvl="1"/>
            <a:r>
              <a:rPr lang="en-US" dirty="0"/>
              <a:t>The use of medications or treatments, isolation, or physical  or chemical restraints which harms or creates a substantial likelihood of harm.  </a:t>
            </a:r>
          </a:p>
          <a:p>
            <a:endParaRPr lang="en-US" dirty="0"/>
          </a:p>
        </p:txBody>
      </p:sp>
      <p:sp>
        <p:nvSpPr>
          <p:cNvPr id="3" name="Title 2"/>
          <p:cNvSpPr>
            <a:spLocks noGrp="1"/>
          </p:cNvSpPr>
          <p:nvPr>
            <p:ph type="title"/>
          </p:nvPr>
        </p:nvSpPr>
        <p:spPr>
          <a:xfrm>
            <a:off x="457200" y="821273"/>
            <a:ext cx="8229600" cy="702727"/>
          </a:xfrm>
        </p:spPr>
        <p:txBody>
          <a:bodyPr>
            <a:normAutofit/>
          </a:bodyPr>
          <a:lstStyle/>
          <a:p>
            <a:r>
              <a:rPr lang="en-US" sz="3200" b="1" dirty="0"/>
              <a:t>Some indicators of Abuse</a:t>
            </a:r>
            <a:r>
              <a:rPr lang="en-US" sz="3200" dirty="0"/>
              <a:t>:</a:t>
            </a:r>
          </a:p>
        </p:txBody>
      </p:sp>
    </p:spTree>
    <p:extLst>
      <p:ext uri="{BB962C8B-B14F-4D97-AF65-F5344CB8AC3E}">
        <p14:creationId xmlns:p14="http://schemas.microsoft.com/office/powerpoint/2010/main" val="60805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0"/>
            <a:ext cx="8763000" cy="5338409"/>
          </a:xfrm>
        </p:spPr>
        <p:txBody>
          <a:bodyPr>
            <a:normAutofit fontScale="92500" lnSpcReduction="10000"/>
          </a:bodyPr>
          <a:lstStyle/>
          <a:p>
            <a:pPr marL="109728" indent="0">
              <a:buNone/>
            </a:pPr>
            <a:r>
              <a:rPr lang="en-US" dirty="0"/>
              <a:t>You have now completed your Human Rights training. For  further information contact your local Human Rights Officer or Agency Coordinator. </a:t>
            </a:r>
          </a:p>
          <a:p>
            <a:pPr marL="109728" indent="0">
              <a:buNone/>
            </a:pPr>
            <a:endParaRPr lang="en-US" dirty="0"/>
          </a:p>
          <a:p>
            <a:pPr marL="109728" indent="0">
              <a:buNone/>
            </a:pPr>
            <a:r>
              <a:rPr lang="en-US" dirty="0"/>
              <a:t> Please proceed to the testing portion and complete the follow-up test. </a:t>
            </a:r>
          </a:p>
          <a:p>
            <a:pPr marL="109728" indent="0" algn="ctr">
              <a:buNone/>
            </a:pPr>
            <a:endParaRPr lang="en-US" dirty="0"/>
          </a:p>
          <a:p>
            <a:pPr marL="109728" indent="0">
              <a:buNone/>
            </a:pPr>
            <a:r>
              <a:rPr lang="en-US" dirty="0"/>
              <a:t>Upon completion results will be sent to the training office where you will be notified of your status of Pass or Fail.</a:t>
            </a:r>
          </a:p>
          <a:p>
            <a:pPr marL="109728" indent="0">
              <a:buNone/>
            </a:pPr>
            <a:endParaRPr lang="en-US" dirty="0"/>
          </a:p>
          <a:p>
            <a:pPr marL="109728" indent="0">
              <a:buNone/>
            </a:pPr>
            <a:r>
              <a:rPr lang="en-US" dirty="0"/>
              <a:t>Accommodations will be made for any staff who is not able to complete the online testing.  Please notify your supervisor. </a:t>
            </a:r>
          </a:p>
          <a:p>
            <a:endParaRPr lang="en-US" dirty="0"/>
          </a:p>
          <a:p>
            <a:pPr marL="109728" indent="0">
              <a:buNone/>
            </a:pPr>
            <a:endParaRPr lang="en-US"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00100" y="2819400"/>
            <a:ext cx="503165" cy="702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702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927697"/>
            <a:ext cx="8763000" cy="4325112"/>
          </a:xfrm>
        </p:spPr>
        <p:txBody>
          <a:bodyPr/>
          <a:lstStyle/>
          <a:p>
            <a:r>
              <a:rPr lang="en-US" sz="2400" dirty="0"/>
              <a:t>Merriam-Webster’s Online dictionary.</a:t>
            </a:r>
          </a:p>
          <a:p>
            <a:pPr lvl="1"/>
            <a:r>
              <a:rPr lang="en-US" sz="2200" dirty="0"/>
              <a:t>Dig-ni-ty: The quality or state of being worthy, honored, or esteemed</a:t>
            </a:r>
          </a:p>
          <a:p>
            <a:pPr marL="411480" lvl="1" indent="0">
              <a:buNone/>
            </a:pPr>
            <a:endParaRPr lang="en-US" sz="2200" dirty="0"/>
          </a:p>
          <a:p>
            <a:r>
              <a:rPr lang="en-US" sz="2400" dirty="0"/>
              <a:t>American Heritage Dictionary</a:t>
            </a:r>
          </a:p>
          <a:p>
            <a:pPr lvl="1"/>
            <a:r>
              <a:rPr lang="en-US" sz="2200" dirty="0"/>
              <a:t>Dignity is: </a:t>
            </a:r>
          </a:p>
          <a:p>
            <a:pPr lvl="2"/>
            <a:r>
              <a:rPr lang="en-US" sz="2000" dirty="0"/>
              <a:t>The quality or condition of being esteemed or honored</a:t>
            </a:r>
          </a:p>
          <a:p>
            <a:pPr lvl="2"/>
            <a:r>
              <a:rPr lang="en-US" sz="2000" dirty="0"/>
              <a:t>Poise and Self-respect</a:t>
            </a:r>
          </a:p>
          <a:p>
            <a:pPr lvl="2"/>
            <a:r>
              <a:rPr lang="en-US" sz="2000" dirty="0"/>
              <a:t>Stateliness and reserve in deportment and appearance</a:t>
            </a:r>
          </a:p>
          <a:p>
            <a:endParaRPr lang="en-US" dirty="0"/>
          </a:p>
        </p:txBody>
      </p:sp>
      <p:sp>
        <p:nvSpPr>
          <p:cNvPr id="3" name="Title 2"/>
          <p:cNvSpPr>
            <a:spLocks noGrp="1"/>
          </p:cNvSpPr>
          <p:nvPr>
            <p:ph type="title"/>
          </p:nvPr>
        </p:nvSpPr>
        <p:spPr/>
        <p:txBody>
          <a:bodyPr>
            <a:normAutofit/>
          </a:bodyPr>
          <a:lstStyle/>
          <a:p>
            <a:pPr algn="ctr"/>
            <a:r>
              <a:rPr lang="en-US" sz="3600" dirty="0"/>
              <a:t>Dignity</a:t>
            </a:r>
          </a:p>
        </p:txBody>
      </p:sp>
    </p:spTree>
    <p:extLst>
      <p:ext uri="{BB962C8B-B14F-4D97-AF65-F5344CB8AC3E}">
        <p14:creationId xmlns:p14="http://schemas.microsoft.com/office/powerpoint/2010/main" val="314092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752600"/>
            <a:ext cx="8839200" cy="4500209"/>
          </a:xfrm>
        </p:spPr>
        <p:txBody>
          <a:bodyPr>
            <a:normAutofit/>
          </a:bodyPr>
          <a:lstStyle/>
          <a:p>
            <a:pPr lvl="0">
              <a:buClr>
                <a:srgbClr val="F07F09">
                  <a:lumMod val="40000"/>
                  <a:lumOff val="60000"/>
                </a:srgbClr>
              </a:buClr>
            </a:pPr>
            <a:r>
              <a:rPr lang="en-US" sz="2400" b="1" dirty="0">
                <a:solidFill>
                  <a:srgbClr val="323232"/>
                </a:solidFill>
              </a:rPr>
              <a:t>Merriam-Webster’s Online Dictionary</a:t>
            </a:r>
            <a:endParaRPr lang="en-US" sz="2400" b="1" dirty="0"/>
          </a:p>
          <a:p>
            <a:pPr lvl="1"/>
            <a:r>
              <a:rPr lang="en-US" sz="2200" dirty="0"/>
              <a:t>An act of giving particular attention </a:t>
            </a:r>
          </a:p>
          <a:p>
            <a:pPr lvl="1"/>
            <a:r>
              <a:rPr lang="en-US" sz="2200" dirty="0"/>
              <a:t>High or special regard</a:t>
            </a:r>
          </a:p>
          <a:p>
            <a:pPr lvl="1"/>
            <a:r>
              <a:rPr lang="en-US" sz="2200" dirty="0"/>
              <a:t>The quality or state of being</a:t>
            </a:r>
            <a:endParaRPr lang="en-US" sz="2400" dirty="0">
              <a:solidFill>
                <a:srgbClr val="323232"/>
              </a:solidFill>
            </a:endParaRPr>
          </a:p>
          <a:p>
            <a:pPr lvl="0">
              <a:buClr>
                <a:srgbClr val="F07F09">
                  <a:lumMod val="40000"/>
                  <a:lumOff val="60000"/>
                </a:srgbClr>
              </a:buClr>
            </a:pPr>
            <a:r>
              <a:rPr lang="en-US" sz="2400" b="1" dirty="0">
                <a:solidFill>
                  <a:srgbClr val="323232"/>
                </a:solidFill>
              </a:rPr>
              <a:t>American Heritage Dictionary</a:t>
            </a:r>
          </a:p>
          <a:p>
            <a:pPr lvl="1">
              <a:buClr>
                <a:srgbClr val="F07F09">
                  <a:lumMod val="40000"/>
                  <a:lumOff val="60000"/>
                </a:srgbClr>
              </a:buClr>
            </a:pPr>
            <a:r>
              <a:rPr lang="en-US" sz="2200" dirty="0">
                <a:latin typeface="arial,sans-serif"/>
              </a:rPr>
              <a:t>re·spect</a:t>
            </a:r>
            <a:r>
              <a:rPr lang="en-US" sz="2200" dirty="0"/>
              <a:t> (r</a:t>
            </a:r>
            <a:r>
              <a:rPr lang="en-US" sz="2200" dirty="0">
                <a:latin typeface="Minion New"/>
              </a:rPr>
              <a:t>ĭ</a:t>
            </a:r>
            <a:r>
              <a:rPr lang="en-US" sz="2200" dirty="0"/>
              <a:t>-sp</a:t>
            </a:r>
            <a:r>
              <a:rPr lang="en-US" sz="2200" dirty="0">
                <a:latin typeface="Minion New"/>
              </a:rPr>
              <a:t>ĕ</a:t>
            </a:r>
            <a:r>
              <a:rPr lang="en-US" sz="2200" dirty="0"/>
              <a:t>kt</a:t>
            </a:r>
            <a:r>
              <a:rPr lang="en-US" sz="2200" dirty="0">
                <a:latin typeface="Minion New"/>
              </a:rPr>
              <a:t></a:t>
            </a:r>
            <a:r>
              <a:rPr lang="en-US" sz="2200" dirty="0"/>
              <a:t>)</a:t>
            </a:r>
          </a:p>
          <a:p>
            <a:pPr lvl="1"/>
            <a:r>
              <a:rPr lang="en-US" sz="2200" dirty="0">
                <a:latin typeface="arial,sans-serif"/>
              </a:rPr>
              <a:t>1. </a:t>
            </a:r>
            <a:r>
              <a:rPr lang="en-US" sz="2200" dirty="0"/>
              <a:t>To feel or show deferential regard for; esteem or </a:t>
            </a:r>
          </a:p>
          <a:p>
            <a:pPr lvl="1"/>
            <a:r>
              <a:rPr lang="en-US" sz="2200" dirty="0">
                <a:latin typeface="arial,sans-serif"/>
              </a:rPr>
              <a:t>2. a. </a:t>
            </a:r>
            <a:r>
              <a:rPr lang="en-US" sz="2200" dirty="0"/>
              <a:t>To avoid interfering with or intruding upon: </a:t>
            </a:r>
            <a:r>
              <a:rPr lang="en-US" sz="2200" i="1" dirty="0"/>
              <a:t>Please respect my privacy.</a:t>
            </a:r>
            <a:endParaRPr lang="en-US" sz="2200" dirty="0"/>
          </a:p>
          <a:p>
            <a:pPr lvl="1"/>
            <a:r>
              <a:rPr lang="en-US" sz="2200" dirty="0">
                <a:latin typeface="arial,sans-serif"/>
              </a:rPr>
              <a:t>b. </a:t>
            </a:r>
            <a:r>
              <a:rPr lang="en-US" sz="2200" dirty="0"/>
              <a:t>To avoid violating: </a:t>
            </a:r>
            <a:r>
              <a:rPr lang="en-US" sz="2200" i="1" dirty="0"/>
              <a:t>I respected the speed limit throughout the trip.</a:t>
            </a:r>
            <a:endParaRPr lang="en-US" sz="2200" dirty="0"/>
          </a:p>
          <a:p>
            <a:endParaRPr lang="en-US" sz="2400" dirty="0"/>
          </a:p>
        </p:txBody>
      </p:sp>
      <p:sp>
        <p:nvSpPr>
          <p:cNvPr id="3" name="Title 2"/>
          <p:cNvSpPr>
            <a:spLocks noGrp="1"/>
          </p:cNvSpPr>
          <p:nvPr>
            <p:ph type="title"/>
          </p:nvPr>
        </p:nvSpPr>
        <p:spPr/>
        <p:txBody>
          <a:bodyPr>
            <a:normAutofit/>
          </a:bodyPr>
          <a:lstStyle/>
          <a:p>
            <a:pPr algn="ctr"/>
            <a:r>
              <a:rPr lang="en-US" sz="3600" dirty="0"/>
              <a:t>Respect</a:t>
            </a:r>
          </a:p>
        </p:txBody>
      </p:sp>
    </p:spTree>
    <p:extLst>
      <p:ext uri="{BB962C8B-B14F-4D97-AF65-F5344CB8AC3E}">
        <p14:creationId xmlns:p14="http://schemas.microsoft.com/office/powerpoint/2010/main" val="234299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76400"/>
            <a:ext cx="8763000" cy="4576409"/>
          </a:xfrm>
        </p:spPr>
        <p:txBody>
          <a:bodyPr>
            <a:normAutofit fontScale="85000" lnSpcReduction="10000"/>
          </a:bodyPr>
          <a:lstStyle/>
          <a:p>
            <a:r>
              <a:rPr lang="en-US" dirty="0"/>
              <a:t>Basic Human Rights Include: </a:t>
            </a:r>
            <a:r>
              <a:rPr lang="en-US" sz="1800" b="1" dirty="0"/>
              <a:t>[This is not an exhaustive list]</a:t>
            </a:r>
          </a:p>
          <a:p>
            <a:pPr lvl="1"/>
            <a:r>
              <a:rPr lang="en-US" dirty="0"/>
              <a:t>Liberty: Freedom of movement, freedom of choice/self determination, services provided in the least restrictive environment possible. “Reasonable Risk” [See 115 CMR: Department of Mental Retardation)</a:t>
            </a:r>
          </a:p>
          <a:p>
            <a:pPr lvl="1"/>
            <a:endParaRPr lang="en-US" dirty="0"/>
          </a:p>
          <a:p>
            <a:r>
              <a:rPr lang="en-US" dirty="0"/>
              <a:t>Equality </a:t>
            </a:r>
          </a:p>
          <a:p>
            <a:pPr lvl="1"/>
            <a:r>
              <a:rPr lang="en-US" dirty="0"/>
              <a:t>Equality means equal access to basic goods, services, and opportunities to personal quality of life (education, employment, transportation</a:t>
            </a:r>
            <a:r>
              <a:rPr lang="en-US" b="1" dirty="0"/>
              <a:t>, </a:t>
            </a:r>
            <a:r>
              <a:rPr lang="en-US" dirty="0"/>
              <a:t>housing etc.)</a:t>
            </a:r>
          </a:p>
          <a:p>
            <a:pPr lvl="1"/>
            <a:r>
              <a:rPr lang="en-US" dirty="0"/>
              <a:t>All individuals should be treated with dignity and respect equally when receiving transportation services.</a:t>
            </a:r>
          </a:p>
          <a:p>
            <a:pPr marL="109728" indent="0">
              <a:buNone/>
            </a:pPr>
            <a:endParaRPr lang="en-US" dirty="0"/>
          </a:p>
        </p:txBody>
      </p:sp>
      <p:sp>
        <p:nvSpPr>
          <p:cNvPr id="3" name="Title 2"/>
          <p:cNvSpPr>
            <a:spLocks noGrp="1"/>
          </p:cNvSpPr>
          <p:nvPr>
            <p:ph type="title"/>
          </p:nvPr>
        </p:nvSpPr>
        <p:spPr>
          <a:xfrm>
            <a:off x="457200" y="533400"/>
            <a:ext cx="8229600" cy="1354673"/>
          </a:xfrm>
        </p:spPr>
        <p:txBody>
          <a:bodyPr>
            <a:normAutofit/>
          </a:bodyPr>
          <a:lstStyle/>
          <a:p>
            <a:pPr algn="ctr"/>
            <a:r>
              <a:rPr lang="en-US" sz="2800" dirty="0"/>
              <a:t>All Individuals Deserve To Be Treated With Dignity and Respect</a:t>
            </a: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398222"/>
            <a:ext cx="567018"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105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839200" cy="5338409"/>
          </a:xfrm>
        </p:spPr>
        <p:txBody>
          <a:bodyPr/>
          <a:lstStyle/>
          <a:p>
            <a:r>
              <a:rPr lang="en-US" dirty="0"/>
              <a:t>Privacy</a:t>
            </a:r>
          </a:p>
          <a:p>
            <a:pPr lvl="1"/>
            <a:r>
              <a:rPr lang="en-US" dirty="0"/>
              <a:t>In alignment with HIPAA requirements it is the agency’s policy that no personal information is shared with persons not approved by the individual.  You need to politely defer all inquiries of program members to the Program Administrators/Directors of their programs.</a:t>
            </a:r>
          </a:p>
          <a:p>
            <a:pPr lvl="1"/>
            <a:r>
              <a:rPr lang="en-US" dirty="0"/>
              <a:t>The exception to this policy is specific to individuals with whom the agency has an agreement to share information with their residences. Any questions see your program supervisor.</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838200"/>
            <a:ext cx="68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189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839200" cy="5338409"/>
          </a:xfrm>
        </p:spPr>
        <p:txBody>
          <a:bodyPr/>
          <a:lstStyle/>
          <a:p>
            <a:pPr lvl="0">
              <a:buClr>
                <a:srgbClr val="F07F09">
                  <a:lumMod val="40000"/>
                  <a:lumOff val="60000"/>
                </a:srgbClr>
              </a:buClr>
            </a:pPr>
            <a:endParaRPr lang="en-US" sz="2200" dirty="0">
              <a:solidFill>
                <a:srgbClr val="323232"/>
              </a:solidFill>
            </a:endParaRPr>
          </a:p>
          <a:p>
            <a:pPr lvl="0">
              <a:buClr>
                <a:srgbClr val="F07F09">
                  <a:lumMod val="40000"/>
                  <a:lumOff val="60000"/>
                </a:srgbClr>
              </a:buClr>
            </a:pPr>
            <a:endParaRPr lang="en-US" sz="2200" dirty="0">
              <a:solidFill>
                <a:srgbClr val="323232"/>
              </a:solidFill>
            </a:endParaRPr>
          </a:p>
          <a:p>
            <a:pPr lvl="0">
              <a:buClr>
                <a:srgbClr val="F07F09">
                  <a:lumMod val="40000"/>
                  <a:lumOff val="60000"/>
                </a:srgbClr>
              </a:buClr>
            </a:pPr>
            <a:r>
              <a:rPr lang="en-US" sz="2200" dirty="0">
                <a:solidFill>
                  <a:srgbClr val="323232"/>
                </a:solidFill>
              </a:rPr>
              <a:t>Expression </a:t>
            </a:r>
          </a:p>
          <a:p>
            <a:pPr lvl="1">
              <a:buClr>
                <a:srgbClr val="F07F09">
                  <a:lumMod val="40000"/>
                  <a:lumOff val="60000"/>
                </a:srgbClr>
              </a:buClr>
            </a:pPr>
            <a:r>
              <a:rPr lang="en-US" sz="2000" dirty="0">
                <a:solidFill>
                  <a:srgbClr val="323232"/>
                </a:solidFill>
              </a:rPr>
              <a:t>Expression: the right to think and say what you want without fear of reprisal. Conversations  must not be offensive to others. </a:t>
            </a:r>
          </a:p>
          <a:p>
            <a:pPr lvl="1">
              <a:buClr>
                <a:srgbClr val="F07F09">
                  <a:lumMod val="40000"/>
                  <a:lumOff val="60000"/>
                </a:srgbClr>
              </a:buClr>
            </a:pPr>
            <a:r>
              <a:rPr lang="en-US" sz="2000" dirty="0">
                <a:solidFill>
                  <a:srgbClr val="323232"/>
                </a:solidFill>
              </a:rPr>
              <a:t>Agency policy prohibits staff from using foul language.</a:t>
            </a:r>
          </a:p>
          <a:p>
            <a:pPr lvl="1">
              <a:buClr>
                <a:srgbClr val="F07F09">
                  <a:lumMod val="40000"/>
                  <a:lumOff val="60000"/>
                </a:srgbClr>
              </a:buClr>
            </a:pPr>
            <a:r>
              <a:rPr lang="en-US" sz="2000" dirty="0">
                <a:solidFill>
                  <a:srgbClr val="323232"/>
                </a:solidFill>
              </a:rPr>
              <a:t>With rights come responsibilities. Staff must keep a calm, neutral voice when addressing/redirecting inappropriate language with  individuals </a:t>
            </a:r>
          </a:p>
          <a:p>
            <a:pPr lvl="1">
              <a:buClr>
                <a:srgbClr val="F07F09">
                  <a:lumMod val="40000"/>
                  <a:lumOff val="60000"/>
                </a:srgbClr>
              </a:buClr>
            </a:pPr>
            <a:r>
              <a:rPr lang="en-US" sz="2000" dirty="0">
                <a:solidFill>
                  <a:srgbClr val="323232"/>
                </a:solidFill>
              </a:rPr>
              <a:t>Staff must never raise their voice when redirecting which could be interpreted as “yelling” which is a violation of Agency policy. </a:t>
            </a:r>
          </a:p>
          <a:p>
            <a:pPr lvl="1">
              <a:buClr>
                <a:srgbClr val="F07F09">
                  <a:lumMod val="40000"/>
                  <a:lumOff val="60000"/>
                </a:srgbClr>
              </a:buClr>
            </a:pPr>
            <a:r>
              <a:rPr lang="en-US" sz="2000" dirty="0">
                <a:solidFill>
                  <a:srgbClr val="323232"/>
                </a:solidFill>
              </a:rPr>
              <a:t>Staff must never argue or fight amongst each other in front of program members.</a:t>
            </a: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914400"/>
            <a:ext cx="1042988" cy="792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7696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14400"/>
            <a:ext cx="8763000" cy="5338409"/>
          </a:xfrm>
        </p:spPr>
        <p:txBody>
          <a:bodyPr/>
          <a:lstStyle/>
          <a:p>
            <a:pPr lvl="0">
              <a:buClr>
                <a:srgbClr val="F07F09">
                  <a:lumMod val="40000"/>
                  <a:lumOff val="60000"/>
                </a:srgbClr>
              </a:buClr>
            </a:pPr>
            <a:endParaRPr lang="en-US" sz="2400" dirty="0">
              <a:solidFill>
                <a:srgbClr val="323232"/>
              </a:solidFill>
            </a:endParaRPr>
          </a:p>
          <a:p>
            <a:pPr lvl="0">
              <a:buClr>
                <a:srgbClr val="F07F09">
                  <a:lumMod val="40000"/>
                  <a:lumOff val="60000"/>
                </a:srgbClr>
              </a:buClr>
            </a:pPr>
            <a:endParaRPr lang="en-US" sz="2400" dirty="0">
              <a:solidFill>
                <a:srgbClr val="323232"/>
              </a:solidFill>
            </a:endParaRPr>
          </a:p>
          <a:p>
            <a:pPr lvl="0">
              <a:buClr>
                <a:srgbClr val="F07F09">
                  <a:lumMod val="40000"/>
                  <a:lumOff val="60000"/>
                </a:srgbClr>
              </a:buClr>
            </a:pPr>
            <a:r>
              <a:rPr lang="en-US" sz="2400" dirty="0">
                <a:solidFill>
                  <a:srgbClr val="323232"/>
                </a:solidFill>
              </a:rPr>
              <a:t>Property</a:t>
            </a:r>
          </a:p>
          <a:p>
            <a:pPr lvl="1">
              <a:buClr>
                <a:srgbClr val="F07F09">
                  <a:lumMod val="40000"/>
                  <a:lumOff val="60000"/>
                </a:srgbClr>
              </a:buClr>
            </a:pPr>
            <a:r>
              <a:rPr lang="en-US" sz="2200" dirty="0">
                <a:solidFill>
                  <a:srgbClr val="323232"/>
                </a:solidFill>
              </a:rPr>
              <a:t>The right to acquire, use and dispose of possessions and funds .</a:t>
            </a:r>
          </a:p>
          <a:p>
            <a:pPr lvl="1">
              <a:buClr>
                <a:srgbClr val="F07F09">
                  <a:lumMod val="40000"/>
                  <a:lumOff val="60000"/>
                </a:srgbClr>
              </a:buClr>
            </a:pPr>
            <a:r>
              <a:rPr lang="en-US" sz="2200" dirty="0">
                <a:solidFill>
                  <a:srgbClr val="323232"/>
                </a:solidFill>
              </a:rPr>
              <a:t>Individuals have a right to their own personal belongings and the right to privacy.</a:t>
            </a:r>
          </a:p>
          <a:p>
            <a:pPr lvl="1">
              <a:buClr>
                <a:srgbClr val="F07F09">
                  <a:lumMod val="40000"/>
                  <a:lumOff val="60000"/>
                </a:srgbClr>
              </a:buClr>
            </a:pPr>
            <a:r>
              <a:rPr lang="en-US" sz="2200" dirty="0">
                <a:solidFill>
                  <a:srgbClr val="323232"/>
                </a:solidFill>
              </a:rPr>
              <a:t>If an individual claims their possession/s have been taken by another program member  ask for the return of property If unsuccessful you will need to speak to your supervisor for further instructions. Do not get into a power struggle with the individual. </a:t>
            </a:r>
          </a:p>
          <a:p>
            <a:pPr marL="109728" lvl="0" indent="0">
              <a:buClr>
                <a:srgbClr val="F07F09">
                  <a:lumMod val="40000"/>
                  <a:lumOff val="60000"/>
                </a:srgbClr>
              </a:buClr>
              <a:buNone/>
            </a:pPr>
            <a:endParaRPr lang="en-US" dirty="0">
              <a:solidFill>
                <a:srgbClr val="323232"/>
              </a:solidFill>
            </a:endParaRP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66800"/>
            <a:ext cx="616584" cy="754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286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838200"/>
            <a:ext cx="8839200" cy="5414609"/>
          </a:xfrm>
        </p:spPr>
        <p:txBody>
          <a:bodyPr>
            <a:normAutofit fontScale="92500" lnSpcReduction="20000"/>
          </a:bodyPr>
          <a:lstStyle/>
          <a:p>
            <a:pPr lvl="0">
              <a:buClr>
                <a:srgbClr val="F07F09">
                  <a:lumMod val="40000"/>
                  <a:lumOff val="60000"/>
                </a:srgbClr>
              </a:buClr>
            </a:pPr>
            <a:endParaRPr lang="en-US" sz="2400" dirty="0">
              <a:solidFill>
                <a:srgbClr val="323232"/>
              </a:solidFill>
            </a:endParaRPr>
          </a:p>
          <a:p>
            <a:pPr lvl="0">
              <a:buClr>
                <a:srgbClr val="F07F09">
                  <a:lumMod val="40000"/>
                  <a:lumOff val="60000"/>
                </a:srgbClr>
              </a:buClr>
            </a:pPr>
            <a:endParaRPr lang="en-US" sz="2400" dirty="0">
              <a:solidFill>
                <a:srgbClr val="323232"/>
              </a:solidFill>
            </a:endParaRPr>
          </a:p>
          <a:p>
            <a:pPr lvl="0">
              <a:buClr>
                <a:srgbClr val="F07F09">
                  <a:lumMod val="40000"/>
                  <a:lumOff val="60000"/>
                </a:srgbClr>
              </a:buClr>
            </a:pPr>
            <a:endParaRPr lang="en-US" sz="2400" dirty="0">
              <a:solidFill>
                <a:srgbClr val="323232"/>
              </a:solidFill>
            </a:endParaRPr>
          </a:p>
          <a:p>
            <a:pPr lvl="0">
              <a:buClr>
                <a:srgbClr val="F07F09">
                  <a:lumMod val="40000"/>
                  <a:lumOff val="60000"/>
                </a:srgbClr>
              </a:buClr>
            </a:pPr>
            <a:r>
              <a:rPr lang="en-US" sz="2400" b="1" dirty="0">
                <a:solidFill>
                  <a:srgbClr val="323232"/>
                </a:solidFill>
              </a:rPr>
              <a:t>Personal Safety </a:t>
            </a:r>
          </a:p>
          <a:p>
            <a:pPr lvl="0">
              <a:buClr>
                <a:srgbClr val="F07F09">
                  <a:lumMod val="40000"/>
                  <a:lumOff val="60000"/>
                </a:srgbClr>
              </a:buClr>
            </a:pPr>
            <a:endParaRPr lang="en-US" sz="2400" b="1" dirty="0">
              <a:solidFill>
                <a:srgbClr val="323232"/>
              </a:solidFill>
            </a:endParaRPr>
          </a:p>
          <a:p>
            <a:pPr lvl="1">
              <a:buClr>
                <a:srgbClr val="F07F09">
                  <a:lumMod val="40000"/>
                  <a:lumOff val="60000"/>
                </a:srgbClr>
              </a:buClr>
            </a:pPr>
            <a:r>
              <a:rPr lang="en-US" sz="2200" dirty="0">
                <a:solidFill>
                  <a:srgbClr val="323232"/>
                </a:solidFill>
                <a:latin typeface="Berlin Sans FB" panose="020E0602020502020306" pitchFamily="34" charset="0"/>
              </a:rPr>
              <a:t>Personal Safety; Regulations require us to provide a safe environment for all activities. The DDS Human Rights Safeguard system supports ongoing maintenance of this right.</a:t>
            </a:r>
          </a:p>
          <a:p>
            <a:pPr lvl="1">
              <a:buClr>
                <a:srgbClr val="F07F09">
                  <a:lumMod val="40000"/>
                  <a:lumOff val="60000"/>
                </a:srgbClr>
              </a:buClr>
            </a:pPr>
            <a:endParaRPr lang="en-US" sz="2200" dirty="0">
              <a:solidFill>
                <a:srgbClr val="323232"/>
              </a:solidFill>
              <a:latin typeface="Berlin Sans FB" panose="020E0602020502020306" pitchFamily="34" charset="0"/>
            </a:endParaRPr>
          </a:p>
          <a:p>
            <a:pPr lvl="1">
              <a:buClr>
                <a:srgbClr val="F07F09">
                  <a:lumMod val="40000"/>
                  <a:lumOff val="60000"/>
                </a:srgbClr>
              </a:buClr>
            </a:pPr>
            <a:r>
              <a:rPr lang="en-US" sz="2200" dirty="0">
                <a:solidFill>
                  <a:srgbClr val="323232"/>
                </a:solidFill>
                <a:latin typeface="Berlin Sans FB" panose="020E0602020502020306" pitchFamily="34" charset="0"/>
              </a:rPr>
              <a:t>Staff are role models for program members and are expected to be professionals in their actions  with and around program members. </a:t>
            </a:r>
          </a:p>
          <a:p>
            <a:pPr lvl="1">
              <a:buClr>
                <a:srgbClr val="F07F09">
                  <a:lumMod val="40000"/>
                  <a:lumOff val="60000"/>
                </a:srgbClr>
              </a:buClr>
            </a:pPr>
            <a:r>
              <a:rPr lang="en-US" sz="2200" dirty="0">
                <a:solidFill>
                  <a:srgbClr val="323232"/>
                </a:solidFill>
                <a:latin typeface="Berlin Sans FB" panose="020E0602020502020306" pitchFamily="34" charset="0"/>
              </a:rPr>
              <a:t>Staff may never leave a one to one  individual alone Ask another staff to cover if you need to be away from your one to one. </a:t>
            </a:r>
          </a:p>
          <a:p>
            <a:pPr lvl="1">
              <a:buClr>
                <a:srgbClr val="F07F09">
                  <a:lumMod val="40000"/>
                  <a:lumOff val="60000"/>
                </a:srgbClr>
              </a:buClr>
            </a:pPr>
            <a:endParaRPr lang="en-US" sz="2200" dirty="0">
              <a:solidFill>
                <a:srgbClr val="323232"/>
              </a:solidFill>
              <a:latin typeface="Berlin Sans FB" panose="020E0602020502020306" pitchFamily="34" charset="0"/>
            </a:endParaRPr>
          </a:p>
          <a:p>
            <a:pPr lvl="1">
              <a:buClr>
                <a:srgbClr val="F07F09">
                  <a:lumMod val="40000"/>
                  <a:lumOff val="60000"/>
                </a:srgbClr>
              </a:buClr>
            </a:pPr>
            <a:r>
              <a:rPr lang="en-US" sz="2200" dirty="0">
                <a:solidFill>
                  <a:srgbClr val="323232"/>
                </a:solidFill>
                <a:latin typeface="Berlin Sans FB" panose="020E0602020502020306" pitchFamily="34" charset="0"/>
              </a:rPr>
              <a:t>Program cleanliness is essential for personal safety. Staff must be aware of the environment and keep all areas neat , clean and sanitized so as to expose folks to unwanted bacteria or viruses. </a:t>
            </a:r>
          </a:p>
          <a:p>
            <a:pPr marL="109728" indent="0">
              <a:buNone/>
            </a:pPr>
            <a:r>
              <a:rPr lang="en-US" dirty="0">
                <a:latin typeface="Berlin Sans FB" panose="020E0602020502020306" pitchFamily="34" charset="0"/>
              </a:rPr>
              <a: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14400"/>
            <a:ext cx="919274" cy="615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514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927697"/>
            <a:ext cx="8839200" cy="4325112"/>
          </a:xfrm>
        </p:spPr>
        <p:txBody>
          <a:bodyPr/>
          <a:lstStyle/>
          <a:p>
            <a:r>
              <a:rPr lang="en-US" dirty="0"/>
              <a:t>The agency as well as the State of Massachusetts has safeguards to assure individuals are treated with Dignity and Respect. This also safeguards their Basic Rights.</a:t>
            </a:r>
          </a:p>
          <a:p>
            <a:endParaRPr lang="en-US" dirty="0"/>
          </a:p>
          <a:p>
            <a:r>
              <a:rPr lang="en-US" dirty="0"/>
              <a:t>The agency has a Human Rights Coordinator  and multiple Human Rights Officers.</a:t>
            </a:r>
          </a:p>
        </p:txBody>
      </p:sp>
      <p:sp>
        <p:nvSpPr>
          <p:cNvPr id="3" name="Title 2"/>
          <p:cNvSpPr>
            <a:spLocks noGrp="1"/>
          </p:cNvSpPr>
          <p:nvPr>
            <p:ph type="title"/>
          </p:nvPr>
        </p:nvSpPr>
        <p:spPr/>
        <p:txBody>
          <a:bodyPr/>
          <a:lstStyle/>
          <a:p>
            <a:pPr algn="ctr"/>
            <a:r>
              <a:rPr lang="en-US" dirty="0"/>
              <a:t>Human Rights Safeguards</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066800"/>
            <a:ext cx="906463" cy="880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1074976"/>
            <a:ext cx="901700"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558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Sheet lightning design template" id="{3C7F4788-DDC0-4920-9533-B71320CCC66E}" vid="{0908A3B0-C8DC-46EA-AE85-02A6416ABACD}"/>
    </a:ext>
  </a:extLst>
</a:theme>
</file>

<file path=docProps/app.xml><?xml version="1.0" encoding="utf-8"?>
<Properties xmlns="http://schemas.openxmlformats.org/officeDocument/2006/extended-properties" xmlns:vt="http://schemas.openxmlformats.org/officeDocument/2006/docPropsVTypes">
  <Template>Theme1</Template>
  <TotalTime>575</TotalTime>
  <Words>1305</Words>
  <Application>Microsoft Office PowerPoint</Application>
  <PresentationFormat>On-screen Show (4:3)</PresentationFormat>
  <Paragraphs>110</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arial,sans-serif</vt:lpstr>
      <vt:lpstr>Berlin Sans FB</vt:lpstr>
      <vt:lpstr>Century Gothic</vt:lpstr>
      <vt:lpstr>Minion New</vt:lpstr>
      <vt:lpstr>Wingdings 3</vt:lpstr>
      <vt:lpstr>Theme1</vt:lpstr>
      <vt:lpstr>Human Rights and DPPC/OPA/DRCT</vt:lpstr>
      <vt:lpstr>Dignity</vt:lpstr>
      <vt:lpstr>Respect</vt:lpstr>
      <vt:lpstr>All Individuals Deserve To Be Treated With Dignity and Respect</vt:lpstr>
      <vt:lpstr>PowerPoint Presentation</vt:lpstr>
      <vt:lpstr>PowerPoint Presentation</vt:lpstr>
      <vt:lpstr>PowerPoint Presentation</vt:lpstr>
      <vt:lpstr>PowerPoint Presentation</vt:lpstr>
      <vt:lpstr>Human Rights Safeguards</vt:lpstr>
      <vt:lpstr>PowerPoint Presentation</vt:lpstr>
      <vt:lpstr>PowerPoint Presentation</vt:lpstr>
      <vt:lpstr>PowerPoint Presentation</vt:lpstr>
      <vt:lpstr>PowerPoint Presentation</vt:lpstr>
      <vt:lpstr>PowerPoint Presentation</vt:lpstr>
      <vt:lpstr>Some indicators of Abuse: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Rights and Transportation</dc:title>
  <dc:creator>Sharon Doyen</dc:creator>
  <cp:lastModifiedBy>Sharon Doyen</cp:lastModifiedBy>
  <cp:revision>43</cp:revision>
  <cp:lastPrinted>2017-05-03T14:55:57Z</cp:lastPrinted>
  <dcterms:created xsi:type="dcterms:W3CDTF">2013-08-01T13:38:50Z</dcterms:created>
  <dcterms:modified xsi:type="dcterms:W3CDTF">2017-09-14T15:11:59Z</dcterms:modified>
</cp:coreProperties>
</file>